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63" r:id="rId2"/>
    <p:sldId id="264" r:id="rId3"/>
    <p:sldId id="278" r:id="rId4"/>
    <p:sldId id="266" r:id="rId5"/>
    <p:sldId id="258" r:id="rId6"/>
    <p:sldId id="259" r:id="rId7"/>
    <p:sldId id="260" r:id="rId8"/>
    <p:sldId id="261" r:id="rId9"/>
    <p:sldId id="262" r:id="rId10"/>
    <p:sldId id="270" r:id="rId11"/>
    <p:sldId id="271" r:id="rId12"/>
    <p:sldId id="272" r:id="rId13"/>
    <p:sldId id="273" r:id="rId14"/>
    <p:sldId id="274" r:id="rId15"/>
    <p:sldId id="277" r:id="rId16"/>
    <p:sldId id="276" r:id="rId17"/>
    <p:sldId id="26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4327" autoAdjust="0"/>
  </p:normalViewPr>
  <p:slideViewPr>
    <p:cSldViewPr snapToGrid="0">
      <p:cViewPr varScale="1">
        <p:scale>
          <a:sx n="96" d="100"/>
          <a:sy n="96" d="100"/>
        </p:scale>
        <p:origin x="1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856A-0FA4-4F55-BAA6-23AD79E62A41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F2F9-69FE-464B-AC43-FD3501DBD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78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Type 1 </a:t>
            </a:r>
          </a:p>
          <a:p>
            <a:pPr lvl="1"/>
            <a:r>
              <a:rPr lang="en-US" dirty="0"/>
              <a:t>Type 2</a:t>
            </a:r>
          </a:p>
          <a:p>
            <a:pPr lvl="1"/>
            <a:r>
              <a:rPr lang="en-US" dirty="0"/>
              <a:t>Gestational Diabetes (diabetes while pregnant)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37 million US adults have diabetes1</a:t>
            </a:r>
          </a:p>
          <a:p>
            <a:pPr lvl="1"/>
            <a:r>
              <a:rPr lang="en-US" dirty="0"/>
              <a:t>1 in 5 of people in the United States do not know they have diabetes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96 million US adults—over a third—have prediabetes1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in 10 of people in the United States do not know they have prediabetes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People with diabetes medical costs are twice as high as for people who don’t have diabetes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BRFSS is a health-related telephone survey performed annually in the United States, District of Columbia, and three U.S. territories</a:t>
            </a:r>
          </a:p>
          <a:p>
            <a:r>
              <a:rPr lang="en-US" dirty="0"/>
              <a:t>Over 400,000 participants surveyed on health-related risk behaviors, chronic health conditions, and the use of preventative services</a:t>
            </a:r>
          </a:p>
          <a:p>
            <a:r>
              <a:rPr lang="en-US" b="0" i="0" dirty="0">
                <a:solidFill>
                  <a:srgbClr val="3C4043"/>
                </a:solidFill>
                <a:effectLst/>
                <a:latin typeface="Inter"/>
              </a:rPr>
              <a:t>The original dataset contained responses from 441,455 individuals and had 330 features</a:t>
            </a:r>
          </a:p>
          <a:p>
            <a:endParaRPr lang="en-US" dirty="0"/>
          </a:p>
          <a:p>
            <a:r>
              <a:rPr lang="en-US" dirty="0"/>
              <a:t>Cleaned dataset limited to 22 columns, 253680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0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utilized synthetic minority over-sampling technique (smote) to address class</a:t>
            </a:r>
          </a:p>
          <a:p>
            <a:endParaRPr lang="en-US" dirty="0"/>
          </a:p>
          <a:p>
            <a:r>
              <a:rPr lang="en-US" dirty="0"/>
              <a:t>imbalance in the pre-diabetes disease status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5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created a neural network model and added layers from a previously successful model (not in the notebook)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created an automated neural network to test the best hyperparameter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9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a model using the best hyperparameters from the auto NN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Did not perform how we'd like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20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a model using the best model from the auto NN</a:t>
            </a:r>
          </a:p>
          <a:p>
            <a:endParaRPr lang="en-US" dirty="0"/>
          </a:p>
          <a:p>
            <a:r>
              <a:rPr lang="en-US" dirty="0"/>
              <a:t>better accuracy and loss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0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1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4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60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0298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7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93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06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08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9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2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2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4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4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4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37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2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52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diabetes/basics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exteboul/diabetes-health-indicators-datas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ublic.tableau.com/views/DiabeticStatusComparison/Story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55DB28-32C3-8ECB-63F9-689EED1DF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3348329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26030"/>
            <a:ext cx="9905999" cy="3541714"/>
          </a:xfrm>
        </p:spPr>
        <p:txBody>
          <a:bodyPr/>
          <a:lstStyle/>
          <a:p>
            <a:r>
              <a:rPr lang="en-US" dirty="0"/>
              <a:t>The data frame was converted to Pandas from Spark</a:t>
            </a:r>
          </a:p>
          <a:p>
            <a:r>
              <a:rPr lang="en-US" dirty="0"/>
              <a:t>Random Forest Model</a:t>
            </a:r>
          </a:p>
          <a:p>
            <a:pPr lvl="1"/>
            <a:r>
              <a:rPr lang="en-US" dirty="0"/>
              <a:t>Pre-Diabetes was not predicted</a:t>
            </a:r>
          </a:p>
          <a:p>
            <a:pPr lvl="1"/>
            <a:r>
              <a:rPr lang="en-US" dirty="0"/>
              <a:t>Feature Importance obtained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0E8B7-2F17-ED7D-751C-B4917012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35" y="2785567"/>
            <a:ext cx="6228521" cy="3887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E71E1-55F6-F710-19E8-C4C52F512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86" y="3429000"/>
            <a:ext cx="3903948" cy="32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1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824" y="958312"/>
            <a:ext cx="9905999" cy="3541714"/>
          </a:xfrm>
        </p:spPr>
        <p:txBody>
          <a:bodyPr/>
          <a:lstStyle/>
          <a:p>
            <a:r>
              <a:rPr lang="en-US" dirty="0"/>
              <a:t>Data Modeling</a:t>
            </a:r>
          </a:p>
          <a:p>
            <a:pPr lvl="1"/>
            <a:r>
              <a:rPr lang="en-US" dirty="0"/>
              <a:t>All categorical columns split with </a:t>
            </a:r>
            <a:r>
              <a:rPr lang="en-US" dirty="0" err="1"/>
              <a:t>get_dummies</a:t>
            </a:r>
            <a:endParaRPr lang="en-US" dirty="0"/>
          </a:p>
          <a:p>
            <a:pPr lvl="2"/>
            <a:r>
              <a:rPr lang="en-US" dirty="0"/>
              <a:t>“Diabetes_012”, “Age”, “Education”, “Income”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27A8D-16E3-335A-91CC-AC2DB096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7" y="2729169"/>
            <a:ext cx="12192000" cy="1626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4F120-9F0B-D0DA-07E9-5D221C8A0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7" y="4454588"/>
            <a:ext cx="12192000" cy="157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67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56791"/>
            <a:ext cx="9905999" cy="3541714"/>
          </a:xfrm>
        </p:spPr>
        <p:txBody>
          <a:bodyPr/>
          <a:lstStyle/>
          <a:p>
            <a:r>
              <a:rPr lang="en-US" dirty="0"/>
              <a:t>Over Sampling</a:t>
            </a:r>
          </a:p>
          <a:p>
            <a:pPr lvl="1"/>
            <a:r>
              <a:rPr lang="en-US" dirty="0"/>
              <a:t>SMOTE</a:t>
            </a:r>
          </a:p>
          <a:p>
            <a:r>
              <a:rPr lang="en-US" dirty="0"/>
              <a:t> 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899AD-E2FF-AE3D-0D96-C99619FB3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79" y="1273184"/>
            <a:ext cx="561100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EBD3C-FCEB-3B47-29E2-F69271335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535361"/>
            <a:ext cx="3610479" cy="1552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4D62F-77F1-16BF-A5CB-324387619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4088153"/>
            <a:ext cx="398200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021" y="1305270"/>
            <a:ext cx="9905999" cy="3541714"/>
          </a:xfrm>
        </p:spPr>
        <p:txBody>
          <a:bodyPr/>
          <a:lstStyle/>
          <a:p>
            <a:r>
              <a:rPr lang="en-US" dirty="0"/>
              <a:t> Neural Network Model Using Oversampled Data</a:t>
            </a:r>
          </a:p>
          <a:p>
            <a:pPr lvl="1"/>
            <a:r>
              <a:rPr lang="en-US" dirty="0"/>
              <a:t> Oversampling did not predict prediabetes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B5CB7-E851-51EE-4E68-6A3578D17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49" y="729355"/>
            <a:ext cx="3879918" cy="288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35ACD-CF25-602B-75DA-20D589BEE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49" y="3611380"/>
            <a:ext cx="3879918" cy="2882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9411F9-BC31-FF3A-02EA-2D57D2C7A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12" y="3076127"/>
            <a:ext cx="510611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76061"/>
            <a:ext cx="9905999" cy="3541714"/>
          </a:xfrm>
        </p:spPr>
        <p:txBody>
          <a:bodyPr/>
          <a:lstStyle/>
          <a:p>
            <a:r>
              <a:rPr lang="en-US" dirty="0"/>
              <a:t>Auto NN w/o prediabetes</a:t>
            </a:r>
          </a:p>
          <a:p>
            <a:pPr lvl="1"/>
            <a:r>
              <a:rPr lang="en-US" dirty="0"/>
              <a:t>Removed prediabetes from target and added to the features</a:t>
            </a:r>
          </a:p>
          <a:p>
            <a:pPr lvl="1"/>
            <a:r>
              <a:rPr lang="en-US" dirty="0"/>
              <a:t>Best hyperparameters and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50C59-8214-E007-1C65-EDE9408E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93" y="2703996"/>
            <a:ext cx="6544588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2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45026"/>
            <a:ext cx="9905999" cy="3541714"/>
          </a:xfrm>
        </p:spPr>
        <p:txBody>
          <a:bodyPr/>
          <a:lstStyle/>
          <a:p>
            <a:r>
              <a:rPr lang="en-US" dirty="0"/>
              <a:t>NN Model using Best Hyperparameters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86C4E-DBAA-3E8F-0BE4-006237492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10" y="2095191"/>
            <a:ext cx="3818947" cy="2791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4764E-DF50-7324-3381-FD5B0B391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88" y="2095191"/>
            <a:ext cx="3818948" cy="279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12C7A-6DD5-F72A-14A4-D7D176F0C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10" y="5038371"/>
            <a:ext cx="652553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5514"/>
            <a:ext cx="9905999" cy="3541714"/>
          </a:xfrm>
        </p:spPr>
        <p:txBody>
          <a:bodyPr/>
          <a:lstStyle/>
          <a:p>
            <a:r>
              <a:rPr lang="en-US" dirty="0"/>
              <a:t>NN Model using Best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94493-BCC4-5A16-3FE3-CFB004C5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08" y="3665880"/>
            <a:ext cx="4143998" cy="306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D7AEB-27B3-DE64-4094-11D9F6FA6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08" y="684223"/>
            <a:ext cx="4143998" cy="2981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4F8765-F5B3-F3C6-02A6-892DE96F6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7" y="2301346"/>
            <a:ext cx="6801799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8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4025-97DF-B9E6-46E6-A4F5FB6B1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Discussion, Limitations,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A07D-FC7C-F0F3-B182-097D323AE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2226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Challenges (Honorable Mentions)</a:t>
            </a:r>
          </a:p>
          <a:p>
            <a:pPr lvl="1"/>
            <a:r>
              <a:rPr lang="en-US" dirty="0"/>
              <a:t>Models Removed:</a:t>
            </a:r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D1C58-D6CB-AA4F-24E2-55A04AF1924E}"/>
              </a:ext>
            </a:extLst>
          </p:cNvPr>
          <p:cNvSpPr txBox="1"/>
          <p:nvPr/>
        </p:nvSpPr>
        <p:spPr>
          <a:xfrm>
            <a:off x="1141413" y="4391189"/>
            <a:ext cx="6679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Imbalanced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A3C58-A19B-FEC8-B0AD-537335E02478}"/>
              </a:ext>
            </a:extLst>
          </p:cNvPr>
          <p:cNvSpPr txBox="1"/>
          <p:nvPr/>
        </p:nvSpPr>
        <p:spPr>
          <a:xfrm>
            <a:off x="924339" y="2695920"/>
            <a:ext cx="846814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Original dataset: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Decision Tree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Network with Random Oversampler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Processed dataset: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 with Random Oversampler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 with Multioutput Classifier and SMOTE Oversampler</a:t>
            </a:r>
          </a:p>
        </p:txBody>
      </p:sp>
    </p:spTree>
    <p:extLst>
      <p:ext uri="{BB962C8B-B14F-4D97-AF65-F5344CB8AC3E}">
        <p14:creationId xmlns:p14="http://schemas.microsoft.com/office/powerpoint/2010/main" val="430865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4056-C1F0-EEC6-F647-DB5DC1081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0E0D2C-5883-C1A5-DBFB-7890C7087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-894"/>
            <a:ext cx="12193588" cy="6858894"/>
          </a:xfrm>
        </p:spPr>
      </p:pic>
    </p:spTree>
    <p:extLst>
      <p:ext uri="{BB962C8B-B14F-4D97-AF65-F5344CB8AC3E}">
        <p14:creationId xmlns:p14="http://schemas.microsoft.com/office/powerpoint/2010/main" val="85189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21C7-E45D-DA03-6C5A-61C71ABE8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97408"/>
            <a:ext cx="9905998" cy="14785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FBCA9-DB6A-11AF-207C-718B4A18F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48159"/>
            <a:ext cx="9905999" cy="4677338"/>
          </a:xfrm>
        </p:spPr>
        <p:txBody>
          <a:bodyPr>
            <a:normAutofit/>
          </a:bodyPr>
          <a:lstStyle/>
          <a:p>
            <a:r>
              <a:rPr lang="en-US" dirty="0"/>
              <a:t>Diabetes is a chronic disease that affects how your body utilizes insulin to transport circulating blood glucose into cells for energy consumption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Three main types of diabetes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More than 133 million people in the United States have diabetes or prediabetes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Medical costs and lost work and wages related to diabetes total $327 billion yearly</a:t>
            </a:r>
            <a:r>
              <a:rPr lang="en-US" baseline="30000" dirty="0"/>
              <a:t>1</a:t>
            </a:r>
          </a:p>
          <a:p>
            <a:endParaRPr lang="en-US" baseline="30000" dirty="0">
              <a:solidFill>
                <a:srgbClr val="B8FA56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baseline="30000" dirty="0">
              <a:solidFill>
                <a:srgbClr val="B8FA56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1400" baseline="30000" dirty="0"/>
              <a:t>1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CDC Diabetes Information Page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8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0675-EF9E-4FCD-2AA7-997A6AC1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6B2A1-AD3D-E6B3-CB94-9D11D8B43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Behavioral Risk Factor Surveillance System (BRFSS)</a:t>
            </a:r>
          </a:p>
          <a:p>
            <a:pPr lvl="1"/>
            <a:r>
              <a:rPr lang="en-US" dirty="0"/>
              <a:t>US-based annual telephone survey</a:t>
            </a:r>
          </a:p>
          <a:p>
            <a:r>
              <a:rPr lang="en-US" dirty="0"/>
              <a:t>Kaggle</a:t>
            </a:r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Diabetes Health Indicators Dataset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5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</a:t>
            </a:r>
            <a:r>
              <a:rPr lang="en-US" dirty="0" err="1"/>
              <a:t>AnD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37124"/>
            <a:ext cx="9905999" cy="3541714"/>
          </a:xfrm>
        </p:spPr>
        <p:txBody>
          <a:bodyPr/>
          <a:lstStyle/>
          <a:p>
            <a:r>
              <a:rPr lang="en-US" dirty="0" err="1"/>
              <a:t>PySpark</a:t>
            </a:r>
            <a:r>
              <a:rPr lang="en-US" dirty="0"/>
              <a:t> was utilized to read in raw data and utilize SQL queries for EDA</a:t>
            </a:r>
          </a:p>
          <a:p>
            <a:pPr lvl="1"/>
            <a:r>
              <a:rPr lang="en-US" dirty="0"/>
              <a:t>Descriptive statistics were performed to understand the population included in the dataset</a:t>
            </a:r>
          </a:p>
          <a:p>
            <a:r>
              <a:rPr lang="en-us" cap="none" dirty="0">
                <a:latin typeface="+mn-lt"/>
              </a:rPr>
              <a:t>Tableau Public Story Link:</a:t>
            </a:r>
            <a:br>
              <a:rPr lang="en-US" cap="non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2000" cap="non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Diabetic Status Comparison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lide2" descr="Story 11">
            <a:extLst>
              <a:ext uri="{FF2B5EF4-FFF2-40B4-BE49-F238E27FC236}">
                <a16:creationId xmlns:a16="http://schemas.microsoft.com/office/drawing/2014/main" id="{0115E255-7F15-2BBB-E3F1-80143209A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19564" r="38977" b="9327"/>
          <a:stretch/>
        </p:blipFill>
        <p:spPr>
          <a:xfrm>
            <a:off x="5023112" y="2273932"/>
            <a:ext cx="5318620" cy="4253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C7C05-227D-F7EB-6A71-5C55F71C50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r="35627"/>
          <a:stretch/>
        </p:blipFill>
        <p:spPr>
          <a:xfrm>
            <a:off x="11014744" y="5614061"/>
            <a:ext cx="1177256" cy="9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0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12">
            <a:extLst>
              <a:ext uri="{FF2B5EF4-FFF2-40B4-BE49-F238E27FC236}">
                <a16:creationId xmlns:a16="http://schemas.microsoft.com/office/drawing/2014/main" id="{A5B5C4D9-F30D-40EC-932A-C9860C88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1" t="13089" r="12145" b="10340"/>
          <a:stretch/>
        </p:blipFill>
        <p:spPr>
          <a:xfrm>
            <a:off x="2218538" y="1071737"/>
            <a:ext cx="7754923" cy="5251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9BFA37-5CD4-F3A9-C652-20A83CADB22C}"/>
              </a:ext>
            </a:extLst>
          </p:cNvPr>
          <p:cNvSpPr txBox="1"/>
          <p:nvPr/>
        </p:nvSpPr>
        <p:spPr>
          <a:xfrm>
            <a:off x="2401349" y="218006"/>
            <a:ext cx="6457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METHODS AND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F9B4F-4EC2-D957-050B-75A7BAC4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" t="8738" r="35627"/>
          <a:stretch/>
        </p:blipFill>
        <p:spPr>
          <a:xfrm>
            <a:off x="11052147" y="5395883"/>
            <a:ext cx="1139853" cy="927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43B33-D427-9FB5-8933-CFD3E1779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605" y="5570499"/>
            <a:ext cx="8858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 15">
            <a:extLst>
              <a:ext uri="{FF2B5EF4-FFF2-40B4-BE49-F238E27FC236}">
                <a16:creationId xmlns:a16="http://schemas.microsoft.com/office/drawing/2014/main" id="{0A4E4857-A6B7-4A76-89FC-C332092B0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12844" r="12177"/>
          <a:stretch/>
        </p:blipFill>
        <p:spPr>
          <a:xfrm>
            <a:off x="1716947" y="725240"/>
            <a:ext cx="8480937" cy="57879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042C04-B575-AA20-134E-6D822EF3C1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r="35627"/>
          <a:stretch/>
        </p:blipFill>
        <p:spPr>
          <a:xfrm>
            <a:off x="11014744" y="5600146"/>
            <a:ext cx="1177256" cy="913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8CC6D3-DBD1-0632-AEAA-44426E4EF7CC}"/>
              </a:ext>
            </a:extLst>
          </p:cNvPr>
          <p:cNvSpPr txBox="1"/>
          <p:nvPr/>
        </p:nvSpPr>
        <p:spPr>
          <a:xfrm>
            <a:off x="2402746" y="78909"/>
            <a:ext cx="65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METHODS AND RESULTS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17">
            <a:extLst>
              <a:ext uri="{FF2B5EF4-FFF2-40B4-BE49-F238E27FC236}">
                <a16:creationId xmlns:a16="http://schemas.microsoft.com/office/drawing/2014/main" id="{D767E99C-1B01-47A4-98A6-DE8859F2E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1" t="13333" r="15090"/>
          <a:stretch/>
        </p:blipFill>
        <p:spPr>
          <a:xfrm>
            <a:off x="1733725" y="725240"/>
            <a:ext cx="8573153" cy="58404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41B13E-E4B7-75C3-ED9A-AA99B1422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r="35627"/>
          <a:stretch/>
        </p:blipFill>
        <p:spPr>
          <a:xfrm>
            <a:off x="10925292" y="5652611"/>
            <a:ext cx="1177256" cy="913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36C670-A4DB-0A0A-2000-1C923F024AA6}"/>
              </a:ext>
            </a:extLst>
          </p:cNvPr>
          <p:cNvSpPr txBox="1"/>
          <p:nvPr/>
        </p:nvSpPr>
        <p:spPr>
          <a:xfrm>
            <a:off x="2402746" y="78909"/>
            <a:ext cx="65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METHODS AND RESULTS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 18">
            <a:extLst>
              <a:ext uri="{FF2B5EF4-FFF2-40B4-BE49-F238E27FC236}">
                <a16:creationId xmlns:a16="http://schemas.microsoft.com/office/drawing/2014/main" id="{51F0E917-6426-4629-8AEB-19ADC6BE1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" t="13089" r="19835"/>
          <a:stretch/>
        </p:blipFill>
        <p:spPr>
          <a:xfrm>
            <a:off x="2095378" y="725240"/>
            <a:ext cx="8001244" cy="58607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B4017F-3CE1-11B1-1F1F-F9EF2D7A3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r="35627"/>
          <a:stretch/>
        </p:blipFill>
        <p:spPr>
          <a:xfrm>
            <a:off x="11014744" y="5672855"/>
            <a:ext cx="1177256" cy="913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170CD-3906-02AC-E0DC-B1D939CD9DC2}"/>
              </a:ext>
            </a:extLst>
          </p:cNvPr>
          <p:cNvSpPr txBox="1"/>
          <p:nvPr/>
        </p:nvSpPr>
        <p:spPr>
          <a:xfrm>
            <a:off x="2402746" y="78909"/>
            <a:ext cx="65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METHODS AND RESULTS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 19">
            <a:extLst>
              <a:ext uri="{FF2B5EF4-FFF2-40B4-BE49-F238E27FC236}">
                <a16:creationId xmlns:a16="http://schemas.microsoft.com/office/drawing/2014/main" id="{92A3B413-2A70-4997-ABC8-429898570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" t="12844" r="36319"/>
          <a:stretch/>
        </p:blipFill>
        <p:spPr>
          <a:xfrm>
            <a:off x="2643768" y="725240"/>
            <a:ext cx="6091430" cy="56957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4F5A12-6B56-FF31-5E97-979B46D8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r="35627"/>
          <a:stretch/>
        </p:blipFill>
        <p:spPr>
          <a:xfrm>
            <a:off x="11014744" y="5507876"/>
            <a:ext cx="1177256" cy="913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E510D-9F05-92C1-4C54-8670514C4370}"/>
              </a:ext>
            </a:extLst>
          </p:cNvPr>
          <p:cNvSpPr txBox="1"/>
          <p:nvPr/>
        </p:nvSpPr>
        <p:spPr>
          <a:xfrm>
            <a:off x="2402746" y="78909"/>
            <a:ext cx="65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METHODS AND RESULTS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1241</TotalTime>
  <Words>517</Words>
  <Application>Microsoft Office PowerPoint</Application>
  <PresentationFormat>Widescreen</PresentationFormat>
  <Paragraphs>96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Inter</vt:lpstr>
      <vt:lpstr>Tw Cen MT</vt:lpstr>
      <vt:lpstr>Circuit</vt:lpstr>
      <vt:lpstr>PowerPoint Presentation</vt:lpstr>
      <vt:lpstr>Background</vt:lpstr>
      <vt:lpstr>DATASET</vt:lpstr>
      <vt:lpstr>METHODS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And results</vt:lpstr>
      <vt:lpstr>METHODS And results</vt:lpstr>
      <vt:lpstr>METHODS And results</vt:lpstr>
      <vt:lpstr>METHODS And results</vt:lpstr>
      <vt:lpstr>METHODS And results</vt:lpstr>
      <vt:lpstr>METHODS And results</vt:lpstr>
      <vt:lpstr>METHODS And results</vt:lpstr>
      <vt:lpstr>Discussion, Limitations,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Braun</dc:creator>
  <cp:lastModifiedBy>Sandra Weiland</cp:lastModifiedBy>
  <cp:revision>12</cp:revision>
  <dcterms:created xsi:type="dcterms:W3CDTF">2023-04-15T03:23:05Z</dcterms:created>
  <dcterms:modified xsi:type="dcterms:W3CDTF">2023-04-16T18:59:03Z</dcterms:modified>
</cp:coreProperties>
</file>